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6" d="100"/>
          <a:sy n="76" d="100"/>
        </p:scale>
        <p:origin x="-296" y="-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AB9B39-17DA-4A93-8C31-05C70396BB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xmlns="" id="{000CE35F-95C2-4273-B082-180C94192C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xmlns="" id="{7CDA4DA0-4B23-41B1-934A-FDE85EC219F0}"/>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5" name="Footer Placeholder 4">
            <a:extLst>
              <a:ext uri="{FF2B5EF4-FFF2-40B4-BE49-F238E27FC236}">
                <a16:creationId xmlns:a16="http://schemas.microsoft.com/office/drawing/2014/main" xmlns="" id="{79CF9B15-9993-4B84-8D1B-5569E51C9AE3}"/>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C21436F1-C18B-48F9-9F24-3E0BD5B94B8A}"/>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1948581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6C46CF-6FD1-4276-A99C-9D57917F96F1}"/>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6EB7741E-4907-41C2-89E5-F90AE7D899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B61BA3A6-6615-4878-9FB2-5B93592B0C56}"/>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5" name="Footer Placeholder 4">
            <a:extLst>
              <a:ext uri="{FF2B5EF4-FFF2-40B4-BE49-F238E27FC236}">
                <a16:creationId xmlns:a16="http://schemas.microsoft.com/office/drawing/2014/main" xmlns="" id="{5F4B3447-76ED-4AB2-9A09-1ED54B53AD5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531FDFA6-6EF5-4309-8D74-70ACAEDE73F3}"/>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1864304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61D27E-E659-4127-9E4C-3675AAA7B7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01E4FFE4-430A-4AFB-B2FF-60518F0168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CE7EB11-DDB2-4131-A168-CF9E2F54A22A}"/>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5" name="Footer Placeholder 4">
            <a:extLst>
              <a:ext uri="{FF2B5EF4-FFF2-40B4-BE49-F238E27FC236}">
                <a16:creationId xmlns:a16="http://schemas.microsoft.com/office/drawing/2014/main" xmlns="" id="{E2A0814B-61CA-41F0-A14A-A665E27A8A4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32C670C3-3969-4750-918E-86C99C42A571}"/>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3674088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151EAA-6F51-4C20-ADF3-C9841D2C7CBB}"/>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8C3A2F94-70CB-46ED-9E84-D580C09181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E4364DA3-5641-4F46-A2C8-6DBDDC0627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930CD5D6-49F9-4585-B57A-7A515EE6C6CB}"/>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6" name="Footer Placeholder 5">
            <a:extLst>
              <a:ext uri="{FF2B5EF4-FFF2-40B4-BE49-F238E27FC236}">
                <a16:creationId xmlns:a16="http://schemas.microsoft.com/office/drawing/2014/main" xmlns="" id="{47D9C191-4080-4AC0-B07F-BE4316163E63}"/>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06294B82-E368-49F4-8E2E-20AAD3410DC0}"/>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2822996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FE9F73-EA23-4429-A27D-72A98662F560}"/>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EA13CCBC-DFBB-4665-A319-B93C435913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64BEF559-0F81-491F-A8B6-5DB5A1AA6F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657C252F-2733-4F32-9AB1-AC03C2915E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8FC3739-E038-467F-A49D-B1D8CBABDC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09A9C084-4860-471A-96F7-CCDB86A715AC}"/>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8" name="Footer Placeholder 7">
            <a:extLst>
              <a:ext uri="{FF2B5EF4-FFF2-40B4-BE49-F238E27FC236}">
                <a16:creationId xmlns:a16="http://schemas.microsoft.com/office/drawing/2014/main" xmlns="" id="{A312E23E-A0A4-4A9C-B3D7-15395170E423}"/>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xmlns="" id="{5A1CB479-6EA8-48B6-B0D4-C60D28F98988}"/>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3738416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BF4ED5-C1B3-4BFE-9BDB-F3C89569C49E}"/>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E2A02721-E955-4050-98D6-4E84FA6F6CE3}"/>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4" name="Footer Placeholder 3">
            <a:extLst>
              <a:ext uri="{FF2B5EF4-FFF2-40B4-BE49-F238E27FC236}">
                <a16:creationId xmlns:a16="http://schemas.microsoft.com/office/drawing/2014/main" xmlns="" id="{93843FA0-A142-462D-B388-711C2776F36F}"/>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xmlns="" id="{B8C5E178-88BF-40D0-BEC5-567FD13FBEAE}"/>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3640116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B387A8A-C7C1-4153-9765-E496F3CA0FA5}"/>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3" name="Footer Placeholder 2">
            <a:extLst>
              <a:ext uri="{FF2B5EF4-FFF2-40B4-BE49-F238E27FC236}">
                <a16:creationId xmlns:a16="http://schemas.microsoft.com/office/drawing/2014/main" xmlns="" id="{26ED0FAB-6511-4696-AA97-AC2C2509E997}"/>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xmlns="" id="{061F33DE-214F-468F-9B57-474C032DC224}"/>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3080351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2B105C-B918-4AD6-94E6-1A045D2C86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43F82180-ACB1-4CF2-8303-2103BC406E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83405AA7-3D65-486B-A855-04627980B3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5B4C204-32CA-471B-85EF-203A8582B36C}"/>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6" name="Footer Placeholder 5">
            <a:extLst>
              <a:ext uri="{FF2B5EF4-FFF2-40B4-BE49-F238E27FC236}">
                <a16:creationId xmlns:a16="http://schemas.microsoft.com/office/drawing/2014/main" xmlns="" id="{1286F8D9-00B3-4884-B575-25817E1225AE}"/>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0093775D-4858-4968-AD81-ABFBECAAE4FF}"/>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2710164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DDEFA9-925A-48C4-870F-B61B9A65EC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AD3E2E5D-4506-4875-B7F0-E4A3718AE7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2AC5E828-3E5E-420D-8695-3A8D9E0889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920D7FA-88B9-4426-AB06-208745A2631F}"/>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6" name="Footer Placeholder 5">
            <a:extLst>
              <a:ext uri="{FF2B5EF4-FFF2-40B4-BE49-F238E27FC236}">
                <a16:creationId xmlns:a16="http://schemas.microsoft.com/office/drawing/2014/main" xmlns="" id="{63D13946-CF03-4911-BCED-7BED0FFE817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0C1BE5CB-7777-4EB0-BFDF-A89C55BE77AD}"/>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1674160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768D84-8548-464D-85C6-AA73D3D6C586}"/>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E8BA6A3C-2C04-43FA-95F9-20FDD1C165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7BB0C997-926D-4A87-8376-9DEE7EF6489F}"/>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5" name="Footer Placeholder 4">
            <a:extLst>
              <a:ext uri="{FF2B5EF4-FFF2-40B4-BE49-F238E27FC236}">
                <a16:creationId xmlns:a16="http://schemas.microsoft.com/office/drawing/2014/main" xmlns="" id="{1FE2A25D-207E-4167-A761-ACACC6918A03}"/>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D4DF7784-92A3-40C2-AE60-712C0421A81D}"/>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2767525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4A653A1-DEB2-46DD-A7B2-0F0E46FEC7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41257555-D026-447A-8EFC-A248237ED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820A74FA-64C9-4B7B-8A4F-87C2690EA513}"/>
              </a:ext>
            </a:extLst>
          </p:cNvPr>
          <p:cNvSpPr>
            <a:spLocks noGrp="1"/>
          </p:cNvSpPr>
          <p:nvPr>
            <p:ph type="dt" sz="half" idx="10"/>
          </p:nvPr>
        </p:nvSpPr>
        <p:spPr/>
        <p:txBody>
          <a:bodyPr/>
          <a:lstStyle/>
          <a:p>
            <a:fld id="{F9FD3089-D2AD-4EF9-BC17-47CD21E39468}" type="datetimeFigureOut">
              <a:rPr lang="x-none" smtClean="0"/>
              <a:t>8/28/2020</a:t>
            </a:fld>
            <a:endParaRPr lang="x-none"/>
          </a:p>
        </p:txBody>
      </p:sp>
      <p:sp>
        <p:nvSpPr>
          <p:cNvPr id="5" name="Footer Placeholder 4">
            <a:extLst>
              <a:ext uri="{FF2B5EF4-FFF2-40B4-BE49-F238E27FC236}">
                <a16:creationId xmlns:a16="http://schemas.microsoft.com/office/drawing/2014/main" xmlns="" id="{F9244635-C622-4540-BCEC-EA7C49053CB1}"/>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AB790108-B6F2-4E5B-ABAA-FE56A98DB201}"/>
              </a:ext>
            </a:extLst>
          </p:cNvPr>
          <p:cNvSpPr>
            <a:spLocks noGrp="1"/>
          </p:cNvSpPr>
          <p:nvPr>
            <p:ph type="sldNum" sz="quarter" idx="12"/>
          </p:nvPr>
        </p:nvSpPr>
        <p:spPr/>
        <p:txBody>
          <a:bodyPr/>
          <a:lstStyle/>
          <a:p>
            <a:fld id="{B08AAC42-4CE0-4FF0-A705-845A74639F92}" type="slidenum">
              <a:rPr lang="x-none" smtClean="0"/>
              <a:t>‹#›</a:t>
            </a:fld>
            <a:endParaRPr lang="x-none"/>
          </a:p>
        </p:txBody>
      </p:sp>
    </p:spTree>
    <p:extLst>
      <p:ext uri="{BB962C8B-B14F-4D97-AF65-F5344CB8AC3E}">
        <p14:creationId xmlns:p14="http://schemas.microsoft.com/office/powerpoint/2010/main" val="109414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alpha val="33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2E1E41D-F065-47D9-AB56-10D7A3B278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6B89F33F-AEB9-4774-96A7-278E8B2E8B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51F47B58-93F0-4972-B558-B123E705C2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FD3089-D2AD-4EF9-BC17-47CD21E39468}" type="datetimeFigureOut">
              <a:rPr lang="x-none" smtClean="0"/>
              <a:t>8/28/2020</a:t>
            </a:fld>
            <a:endParaRPr lang="x-none"/>
          </a:p>
        </p:txBody>
      </p:sp>
      <p:sp>
        <p:nvSpPr>
          <p:cNvPr id="5" name="Footer Placeholder 4">
            <a:extLst>
              <a:ext uri="{FF2B5EF4-FFF2-40B4-BE49-F238E27FC236}">
                <a16:creationId xmlns:a16="http://schemas.microsoft.com/office/drawing/2014/main" xmlns="" id="{339FC45F-3212-428B-A554-547B79C90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xmlns="" id="{684718FC-14BA-4771-BA1A-F65F30AC55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8AAC42-4CE0-4FF0-A705-845A74639F92}" type="slidenum">
              <a:rPr lang="x-none" smtClean="0"/>
              <a:t>‹#›</a:t>
            </a:fld>
            <a:endParaRPr lang="x-none"/>
          </a:p>
        </p:txBody>
      </p:sp>
    </p:spTree>
    <p:extLst>
      <p:ext uri="{BB962C8B-B14F-4D97-AF65-F5344CB8AC3E}">
        <p14:creationId xmlns:p14="http://schemas.microsoft.com/office/powerpoint/2010/main" val="2543544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EEB6A3-1375-4C5C-B48F-0AF1D81D9409}"/>
              </a:ext>
            </a:extLst>
          </p:cNvPr>
          <p:cNvSpPr>
            <a:spLocks noGrp="1"/>
          </p:cNvSpPr>
          <p:nvPr>
            <p:ph type="ctrTitle"/>
          </p:nvPr>
        </p:nvSpPr>
        <p:spPr/>
        <p:txBody>
          <a:bodyPr/>
          <a:lstStyle/>
          <a:p>
            <a:r>
              <a:rPr lang="en-US" dirty="0" smtClean="0"/>
              <a:t>Age Demographics</a:t>
            </a:r>
            <a:endParaRPr lang="x-none" dirty="0"/>
          </a:p>
        </p:txBody>
      </p:sp>
      <p:sp>
        <p:nvSpPr>
          <p:cNvPr id="3" name="Subtitle 2">
            <a:extLst>
              <a:ext uri="{FF2B5EF4-FFF2-40B4-BE49-F238E27FC236}">
                <a16:creationId xmlns:a16="http://schemas.microsoft.com/office/drawing/2014/main" xmlns="" id="{79743B4F-4689-4F9A-98C8-0D7174D5858A}"/>
              </a:ext>
            </a:extLst>
          </p:cNvPr>
          <p:cNvSpPr>
            <a:spLocks noGrp="1"/>
          </p:cNvSpPr>
          <p:nvPr>
            <p:ph type="subTitle" idx="1"/>
          </p:nvPr>
        </p:nvSpPr>
        <p:spPr>
          <a:xfrm>
            <a:off x="1524000" y="3602037"/>
            <a:ext cx="9144000" cy="2533719"/>
          </a:xfrm>
        </p:spPr>
        <p:txBody>
          <a:bodyPr>
            <a:normAutofit fontScale="85000" lnSpcReduction="20000"/>
          </a:bodyPr>
          <a:lstStyle/>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Name</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Institution of Affiliation</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Professor</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Date</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val="1962884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33ECFD-F30C-4000-A200-5BE8E3656452}"/>
              </a:ext>
            </a:extLst>
          </p:cNvPr>
          <p:cNvSpPr>
            <a:spLocks noGrp="1"/>
          </p:cNvSpPr>
          <p:nvPr>
            <p:ph type="title"/>
          </p:nvPr>
        </p:nvSpPr>
        <p:spPr/>
        <p:txBody>
          <a:bodyPr/>
          <a:lstStyle/>
          <a:p>
            <a:pPr algn="ctr"/>
            <a:r>
              <a:rPr lang="en-US" dirty="0" smtClean="0"/>
              <a:t>Age Demographics</a:t>
            </a:r>
            <a:endParaRPr lang="x-none" dirty="0"/>
          </a:p>
        </p:txBody>
      </p:sp>
      <p:sp>
        <p:nvSpPr>
          <p:cNvPr id="3" name="Content Placeholder 2">
            <a:extLst>
              <a:ext uri="{FF2B5EF4-FFF2-40B4-BE49-F238E27FC236}">
                <a16:creationId xmlns:a16="http://schemas.microsoft.com/office/drawing/2014/main" xmlns="" id="{DA0419A8-F2D7-40BE-9023-A173065B478B}"/>
              </a:ext>
            </a:extLst>
          </p:cNvPr>
          <p:cNvSpPr>
            <a:spLocks noGrp="1"/>
          </p:cNvSpPr>
          <p:nvPr>
            <p:ph idx="1"/>
          </p:nvPr>
        </p:nvSpPr>
        <p:spPr/>
        <p:txBody>
          <a:bodyPr>
            <a:normAutofit lnSpcReduction="10000"/>
          </a:bodyPr>
          <a:lstStyle/>
          <a:p>
            <a:r>
              <a:rPr lang="en-US" dirty="0"/>
              <a:t>Diversity in age demographics is an asset to the Fig Technologies company. </a:t>
            </a:r>
          </a:p>
          <a:p>
            <a:r>
              <a:rPr lang="en-US" dirty="0"/>
              <a:t>The young workers help the organization to run activities that require accuracy, speed and innovative ideas. </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Machado &amp; In Davim, 2017)</a:t>
            </a:r>
            <a:r>
              <a:rPr lang="en-US" dirty="0"/>
              <a:t>.</a:t>
            </a:r>
          </a:p>
          <a:p>
            <a:r>
              <a:rPr lang="en-US" dirty="0"/>
              <a:t>The old workers help the new recruits to adapt to the working environment and their wisdom rich ideas and knowledge enable the organization managers to solve problems that may arise.</a:t>
            </a:r>
          </a:p>
          <a:p>
            <a:r>
              <a:rPr lang="en-US" dirty="0"/>
              <a:t>According to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Khosrovani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a:t>
            </a:r>
            <a:r>
              <a:rPr lang="en-US" sz="2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Ward</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(2011</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a:t>
            </a:r>
            <a:r>
              <a:rPr lang="en-US" dirty="0"/>
              <a:t>he middle age workers act as an interface between the young workers and the old employees. They can engage both in creation of innovative ideas and modulators of the control of the old workers. </a:t>
            </a:r>
            <a:endParaRPr lang="x-none" dirty="0"/>
          </a:p>
        </p:txBody>
      </p:sp>
    </p:spTree>
    <p:extLst>
      <p:ext uri="{BB962C8B-B14F-4D97-AF65-F5344CB8AC3E}">
        <p14:creationId xmlns:p14="http://schemas.microsoft.com/office/powerpoint/2010/main" val="1489169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CDAF63-ED31-4149-8F30-C999FA171607}"/>
              </a:ext>
            </a:extLst>
          </p:cNvPr>
          <p:cNvSpPr>
            <a:spLocks noGrp="1"/>
          </p:cNvSpPr>
          <p:nvPr>
            <p:ph type="title"/>
          </p:nvPr>
        </p:nvSpPr>
        <p:spPr/>
        <p:txBody>
          <a:bodyPr/>
          <a:lstStyle/>
          <a:p>
            <a:pPr algn="ctr"/>
            <a:r>
              <a:rPr lang="en-US" dirty="0"/>
              <a:t>Advances in Fig Technologies Organizational diversity</a:t>
            </a:r>
            <a:endParaRPr lang="x-none" dirty="0"/>
          </a:p>
        </p:txBody>
      </p:sp>
      <p:sp>
        <p:nvSpPr>
          <p:cNvPr id="3" name="Content Placeholder 2">
            <a:extLst>
              <a:ext uri="{FF2B5EF4-FFF2-40B4-BE49-F238E27FC236}">
                <a16:creationId xmlns:a16="http://schemas.microsoft.com/office/drawing/2014/main" xmlns="" id="{FE648010-286C-4EBC-A706-A4FAAAB0C279}"/>
              </a:ext>
            </a:extLst>
          </p:cNvPr>
          <p:cNvSpPr>
            <a:spLocks noGrp="1"/>
          </p:cNvSpPr>
          <p:nvPr>
            <p:ph idx="1"/>
          </p:nvPr>
        </p:nvSpPr>
        <p:spPr/>
        <p:txBody>
          <a:bodyPr>
            <a:normAutofit/>
          </a:bodyPr>
          <a:lstStyle/>
          <a:p>
            <a:r>
              <a:rPr lang="en-US" dirty="0"/>
              <a:t>Fig Technologies has embraced the age demographics since its employees consist all sets of people of the working age. Its employees lie in the following age brackets:</a:t>
            </a:r>
          </a:p>
          <a:p>
            <a:endParaRPr lang="en-US" dirty="0"/>
          </a:p>
          <a:p>
            <a:endParaRPr lang="en-US" sz="1800" dirty="0">
              <a:solidFill>
                <a:srgbClr val="000000"/>
              </a:solidFill>
              <a:effectLst/>
              <a:latin typeface="Times New Roman" panose="02020603050405020304" pitchFamily="18" charset="0"/>
              <a:ea typeface="Calibri" panose="020F0502020204030204" pitchFamily="34" charset="0"/>
            </a:endParaRPr>
          </a:p>
          <a:p>
            <a:endParaRPr lang="en-US" sz="1800" dirty="0">
              <a:solidFill>
                <a:srgbClr val="000000"/>
              </a:solidFill>
              <a:latin typeface="Times New Roman" panose="02020603050405020304" pitchFamily="18" charset="0"/>
              <a:ea typeface="Calibri" panose="020F0502020204030204" pitchFamily="34" charset="0"/>
            </a:endParaRPr>
          </a:p>
          <a:p>
            <a:endParaRPr lang="en-US" sz="1800" dirty="0">
              <a:solidFill>
                <a:srgbClr val="000000"/>
              </a:solidFill>
              <a:effectLst/>
              <a:latin typeface="Times New Roman" panose="02020603050405020304" pitchFamily="18" charset="0"/>
              <a:ea typeface="Calibri" panose="020F0502020204030204" pitchFamily="34" charset="0"/>
            </a:endParaRPr>
          </a:p>
          <a:p>
            <a:endParaRPr lang="en-US" sz="1800" dirty="0">
              <a:solidFill>
                <a:srgbClr val="000000"/>
              </a:solidFill>
              <a:latin typeface="Times New Roman" panose="02020603050405020304" pitchFamily="18" charset="0"/>
              <a:ea typeface="Calibri" panose="020F0502020204030204" pitchFamily="34" charset="0"/>
            </a:endParaRPr>
          </a:p>
          <a:p>
            <a:endParaRPr lang="en-US" sz="1800" dirty="0">
              <a:solidFill>
                <a:srgbClr val="000000"/>
              </a:solidFill>
              <a:effectLst/>
              <a:latin typeface="Times New Roman" panose="02020603050405020304" pitchFamily="18" charset="0"/>
              <a:ea typeface="Calibri" panose="020F0502020204030204" pitchFamily="34" charset="0"/>
            </a:endParaRPr>
          </a:p>
          <a:p>
            <a:r>
              <a:rPr lang="en-US" sz="1800" dirty="0">
                <a:solidFill>
                  <a:srgbClr val="000000"/>
                </a:solidFill>
                <a:effectLst/>
                <a:latin typeface="Times New Roman" panose="02020603050405020304" pitchFamily="18" charset="0"/>
                <a:ea typeface="Calibri" panose="020F0502020204030204" pitchFamily="34" charset="0"/>
              </a:rPr>
              <a:t>The largest proportion of employees consists of workers from the age of 35-55 years. </a:t>
            </a:r>
          </a:p>
          <a:p>
            <a:endParaRPr lang="en-US" sz="1800" dirty="0">
              <a:solidFill>
                <a:srgbClr val="000000"/>
              </a:solidFill>
              <a:effectLst/>
              <a:latin typeface="Times New Roman" panose="02020603050405020304" pitchFamily="18" charset="0"/>
              <a:ea typeface="Calibri" panose="020F0502020204030204" pitchFamily="34" charset="0"/>
            </a:endParaRPr>
          </a:p>
        </p:txBody>
      </p:sp>
      <p:graphicFrame>
        <p:nvGraphicFramePr>
          <p:cNvPr id="4" name="Table 4">
            <a:extLst>
              <a:ext uri="{FF2B5EF4-FFF2-40B4-BE49-F238E27FC236}">
                <a16:creationId xmlns:a16="http://schemas.microsoft.com/office/drawing/2014/main" xmlns="" id="{DE2F629C-800A-43E3-9B5D-412A50AF3F1C}"/>
              </a:ext>
            </a:extLst>
          </p:cNvPr>
          <p:cNvGraphicFramePr>
            <a:graphicFrameLocks noGrp="1"/>
          </p:cNvGraphicFramePr>
          <p:nvPr>
            <p:extLst>
              <p:ext uri="{D42A27DB-BD31-4B8C-83A1-F6EECF244321}">
                <p14:modId xmlns:p14="http://schemas.microsoft.com/office/powerpoint/2010/main" val="1338872941"/>
              </p:ext>
            </p:extLst>
          </p:nvPr>
        </p:nvGraphicFramePr>
        <p:xfrm>
          <a:off x="1033670" y="3286340"/>
          <a:ext cx="8066156" cy="2194560"/>
        </p:xfrm>
        <a:graphic>
          <a:graphicData uri="http://schemas.openxmlformats.org/drawingml/2006/table">
            <a:tbl>
              <a:tblPr firstRow="1" bandRow="1">
                <a:tableStyleId>{5C22544A-7EE6-4342-B048-85BDC9FD1C3A}</a:tableStyleId>
              </a:tblPr>
              <a:tblGrid>
                <a:gridCol w="4033078">
                  <a:extLst>
                    <a:ext uri="{9D8B030D-6E8A-4147-A177-3AD203B41FA5}">
                      <a16:colId xmlns:a16="http://schemas.microsoft.com/office/drawing/2014/main" xmlns="" val="3447065681"/>
                    </a:ext>
                  </a:extLst>
                </a:gridCol>
                <a:gridCol w="4033078">
                  <a:extLst>
                    <a:ext uri="{9D8B030D-6E8A-4147-A177-3AD203B41FA5}">
                      <a16:colId xmlns:a16="http://schemas.microsoft.com/office/drawing/2014/main" xmlns="" val="1012061791"/>
                    </a:ext>
                  </a:extLst>
                </a:gridCol>
              </a:tblGrid>
              <a:tr h="278346">
                <a:tc>
                  <a:txBody>
                    <a:bodyPr/>
                    <a:lstStyle/>
                    <a:p>
                      <a:r>
                        <a:rPr lang="en-US" dirty="0"/>
                        <a:t>Age Bracket</a:t>
                      </a:r>
                      <a:endParaRPr lang="x-none" dirty="0"/>
                    </a:p>
                  </a:txBody>
                  <a:tcPr/>
                </a:tc>
                <a:tc>
                  <a:txBody>
                    <a:bodyPr/>
                    <a:lstStyle/>
                    <a:p>
                      <a:r>
                        <a:rPr lang="en-US" dirty="0"/>
                        <a:t>Percentage of employees</a:t>
                      </a:r>
                      <a:endParaRPr lang="x-none" dirty="0"/>
                    </a:p>
                  </a:txBody>
                  <a:tcPr/>
                </a:tc>
                <a:extLst>
                  <a:ext uri="{0D108BD9-81ED-4DB2-BD59-A6C34878D82A}">
                    <a16:rowId xmlns:a16="http://schemas.microsoft.com/office/drawing/2014/main" xmlns="" val="2246645531"/>
                  </a:ext>
                </a:extLst>
              </a:tr>
              <a:tr h="278346">
                <a:tc>
                  <a:txBody>
                    <a:bodyPr/>
                    <a:lstStyle/>
                    <a:p>
                      <a:r>
                        <a:rPr lang="en-US" dirty="0"/>
                        <a:t>18-25</a:t>
                      </a:r>
                      <a:endParaRPr lang="x-none" dirty="0"/>
                    </a:p>
                  </a:txBody>
                  <a:tcPr/>
                </a:tc>
                <a:tc>
                  <a:txBody>
                    <a:bodyPr/>
                    <a:lstStyle/>
                    <a:p>
                      <a:r>
                        <a:rPr lang="en-US" dirty="0"/>
                        <a:t>11%</a:t>
                      </a:r>
                      <a:endParaRPr lang="x-none" dirty="0"/>
                    </a:p>
                  </a:txBody>
                  <a:tcPr/>
                </a:tc>
                <a:extLst>
                  <a:ext uri="{0D108BD9-81ED-4DB2-BD59-A6C34878D82A}">
                    <a16:rowId xmlns:a16="http://schemas.microsoft.com/office/drawing/2014/main" xmlns="" val="2280133487"/>
                  </a:ext>
                </a:extLst>
              </a:tr>
              <a:tr h="278346">
                <a:tc>
                  <a:txBody>
                    <a:bodyPr/>
                    <a:lstStyle/>
                    <a:p>
                      <a:r>
                        <a:rPr lang="en-US" dirty="0"/>
                        <a:t>26-39</a:t>
                      </a:r>
                      <a:endParaRPr lang="x-none" dirty="0"/>
                    </a:p>
                  </a:txBody>
                  <a:tcPr/>
                </a:tc>
                <a:tc>
                  <a:txBody>
                    <a:bodyPr/>
                    <a:lstStyle/>
                    <a:p>
                      <a:r>
                        <a:rPr lang="en-US" dirty="0"/>
                        <a:t>31%</a:t>
                      </a:r>
                      <a:endParaRPr lang="x-none" dirty="0"/>
                    </a:p>
                  </a:txBody>
                  <a:tcPr/>
                </a:tc>
                <a:extLst>
                  <a:ext uri="{0D108BD9-81ED-4DB2-BD59-A6C34878D82A}">
                    <a16:rowId xmlns:a16="http://schemas.microsoft.com/office/drawing/2014/main" xmlns="" val="3185137845"/>
                  </a:ext>
                </a:extLst>
              </a:tr>
              <a:tr h="278346">
                <a:tc>
                  <a:txBody>
                    <a:bodyPr/>
                    <a:lstStyle/>
                    <a:p>
                      <a:r>
                        <a:rPr lang="en-US" dirty="0"/>
                        <a:t>35-55</a:t>
                      </a:r>
                      <a:endParaRPr lang="x-none" dirty="0"/>
                    </a:p>
                  </a:txBody>
                  <a:tcPr/>
                </a:tc>
                <a:tc>
                  <a:txBody>
                    <a:bodyPr/>
                    <a:lstStyle/>
                    <a:p>
                      <a:r>
                        <a:rPr lang="en-US" dirty="0"/>
                        <a:t>34%</a:t>
                      </a:r>
                      <a:endParaRPr lang="x-none" dirty="0"/>
                    </a:p>
                  </a:txBody>
                  <a:tcPr/>
                </a:tc>
                <a:extLst>
                  <a:ext uri="{0D108BD9-81ED-4DB2-BD59-A6C34878D82A}">
                    <a16:rowId xmlns:a16="http://schemas.microsoft.com/office/drawing/2014/main" xmlns="" val="2132776057"/>
                  </a:ext>
                </a:extLst>
              </a:tr>
              <a:tr h="278346">
                <a:tc>
                  <a:txBody>
                    <a:bodyPr/>
                    <a:lstStyle/>
                    <a:p>
                      <a:r>
                        <a:rPr lang="en-US" dirty="0"/>
                        <a:t>56-69</a:t>
                      </a:r>
                      <a:endParaRPr lang="x-none" dirty="0"/>
                    </a:p>
                  </a:txBody>
                  <a:tcPr/>
                </a:tc>
                <a:tc>
                  <a:txBody>
                    <a:bodyPr/>
                    <a:lstStyle/>
                    <a:p>
                      <a:r>
                        <a:rPr lang="en-US" dirty="0"/>
                        <a:t>18%</a:t>
                      </a:r>
                      <a:endParaRPr lang="x-none" dirty="0"/>
                    </a:p>
                  </a:txBody>
                  <a:tcPr/>
                </a:tc>
                <a:extLst>
                  <a:ext uri="{0D108BD9-81ED-4DB2-BD59-A6C34878D82A}">
                    <a16:rowId xmlns:a16="http://schemas.microsoft.com/office/drawing/2014/main" xmlns="" val="947111770"/>
                  </a:ext>
                </a:extLst>
              </a:tr>
              <a:tr h="278346">
                <a:tc>
                  <a:txBody>
                    <a:bodyPr/>
                    <a:lstStyle/>
                    <a:p>
                      <a:r>
                        <a:rPr lang="en-US" dirty="0"/>
                        <a:t>69+</a:t>
                      </a:r>
                      <a:endParaRPr lang="x-none" dirty="0"/>
                    </a:p>
                  </a:txBody>
                  <a:tcPr/>
                </a:tc>
                <a:tc>
                  <a:txBody>
                    <a:bodyPr/>
                    <a:lstStyle/>
                    <a:p>
                      <a:r>
                        <a:rPr lang="en-US" dirty="0"/>
                        <a:t>6%</a:t>
                      </a:r>
                      <a:endParaRPr lang="x-none" dirty="0"/>
                    </a:p>
                  </a:txBody>
                  <a:tcPr/>
                </a:tc>
                <a:extLst>
                  <a:ext uri="{0D108BD9-81ED-4DB2-BD59-A6C34878D82A}">
                    <a16:rowId xmlns:a16="http://schemas.microsoft.com/office/drawing/2014/main" xmlns="" val="4278358179"/>
                  </a:ext>
                </a:extLst>
              </a:tr>
            </a:tbl>
          </a:graphicData>
        </a:graphic>
      </p:graphicFrame>
    </p:spTree>
    <p:extLst>
      <p:ext uri="{BB962C8B-B14F-4D97-AF65-F5344CB8AC3E}">
        <p14:creationId xmlns:p14="http://schemas.microsoft.com/office/powerpoint/2010/main" val="1096070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AB9B09-5A34-4DCA-8959-BA443D1F610E}"/>
              </a:ext>
            </a:extLst>
          </p:cNvPr>
          <p:cNvSpPr>
            <a:spLocks noGrp="1"/>
          </p:cNvSpPr>
          <p:nvPr>
            <p:ph type="title"/>
          </p:nvPr>
        </p:nvSpPr>
        <p:spPr/>
        <p:txBody>
          <a:bodyPr/>
          <a:lstStyle/>
          <a:p>
            <a:pPr algn="ctr"/>
            <a:r>
              <a:rPr lang="en-US" dirty="0"/>
              <a:t>Advances in Fig Technologies Organizational diversity…</a:t>
            </a:r>
            <a:endParaRPr lang="x-none" dirty="0"/>
          </a:p>
        </p:txBody>
      </p:sp>
      <p:sp>
        <p:nvSpPr>
          <p:cNvPr id="3" name="Content Placeholder 2">
            <a:extLst>
              <a:ext uri="{FF2B5EF4-FFF2-40B4-BE49-F238E27FC236}">
                <a16:creationId xmlns:a16="http://schemas.microsoft.com/office/drawing/2014/main" xmlns="" id="{3EFB71EA-0B48-4AA9-945C-A46776FB121F}"/>
              </a:ext>
            </a:extLst>
          </p:cNvPr>
          <p:cNvSpPr>
            <a:spLocks noGrp="1"/>
          </p:cNvSpPr>
          <p:nvPr>
            <p:ph idx="1"/>
          </p:nvPr>
        </p:nvSpPr>
        <p:spPr/>
        <p:txBody>
          <a:bodyPr>
            <a:normAutofit fontScale="92500"/>
          </a:bodyPr>
          <a:lstStyle/>
          <a:p>
            <a:r>
              <a:rPr lang="en-US" sz="2400" dirty="0"/>
              <a:t>Fig Technologies has a largest proportion of employees between age 35-55 because of the following:</a:t>
            </a:r>
          </a:p>
          <a:p>
            <a:pPr marL="0" indent="0">
              <a:buNone/>
            </a:pPr>
            <a:endParaRPr lang="en-US" sz="2400" dirty="0"/>
          </a:p>
          <a:p>
            <a:pPr lvl="2">
              <a:buFont typeface="Wingdings" panose="05000000000000000000" pitchFamily="2" charset="2"/>
              <a:buChar char="v"/>
            </a:pPr>
            <a:r>
              <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are able to deliver in accordance to the expected organization standards since they have good mastery of organizational culture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Ragins</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al., 2012)</a:t>
            </a:r>
            <a:r>
              <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a:t>
            </a:r>
          </a:p>
          <a:p>
            <a:pPr lvl="2">
              <a:buFont typeface="Wingdings" panose="05000000000000000000" pitchFamily="2" charset="2"/>
              <a:buChar char="v"/>
            </a:pPr>
            <a:r>
              <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Being young, their richness in innovative ideas contributes greatly to organizational development.</a:t>
            </a:r>
          </a:p>
          <a:p>
            <a:pPr lvl="2">
              <a:buFont typeface="Wingdings" panose="05000000000000000000" pitchFamily="2" charset="2"/>
              <a:buChar char="v"/>
            </a:pPr>
            <a:r>
              <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 easiness with which they integrate traditional beliefs with the culture of the organization can easily impact the organization’s operation positively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(Ferdman &amp; Deane, 2014).</a:t>
            </a:r>
            <a:endPar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endParaRPr>
          </a:p>
          <a:p>
            <a:pPr lvl="2">
              <a:buFont typeface="Wingdings" panose="05000000000000000000" pitchFamily="2" charset="2"/>
              <a:buChar char="v"/>
            </a:pPr>
            <a:r>
              <a:rPr lang="en-US" sz="24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A good number of employees in this age bracket have a motive of getting promoted hence they deliver extraordinarily and have a high motivation to work.</a:t>
            </a:r>
            <a:endParaRPr lang="en-US" sz="24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endParaRPr>
          </a:p>
          <a:p>
            <a:pPr marL="914400" lvl="2" indent="0">
              <a:buNone/>
            </a:pPr>
            <a:endParaRPr lang="x-none" dirty="0"/>
          </a:p>
        </p:txBody>
      </p:sp>
    </p:spTree>
    <p:extLst>
      <p:ext uri="{BB962C8B-B14F-4D97-AF65-F5344CB8AC3E}">
        <p14:creationId xmlns:p14="http://schemas.microsoft.com/office/powerpoint/2010/main" val="819572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7C90C4-5F61-4B28-BB83-9AFC2D2B4330}"/>
              </a:ext>
            </a:extLst>
          </p:cNvPr>
          <p:cNvSpPr>
            <a:spLocks noGrp="1"/>
          </p:cNvSpPr>
          <p:nvPr>
            <p:ph type="title"/>
          </p:nvPr>
        </p:nvSpPr>
        <p:spPr/>
        <p:txBody>
          <a:bodyPr/>
          <a:lstStyle/>
          <a:p>
            <a:pPr algn="ctr"/>
            <a:r>
              <a:rPr lang="en-US" dirty="0" smtClean="0"/>
              <a:t>Why Old Workers?</a:t>
            </a:r>
            <a:endParaRPr lang="x-none" dirty="0"/>
          </a:p>
        </p:txBody>
      </p:sp>
      <p:sp>
        <p:nvSpPr>
          <p:cNvPr id="3" name="Content Placeholder 2">
            <a:extLst>
              <a:ext uri="{FF2B5EF4-FFF2-40B4-BE49-F238E27FC236}">
                <a16:creationId xmlns:a16="http://schemas.microsoft.com/office/drawing/2014/main" xmlns="" id="{1EFCB858-5F8E-454D-B4BC-B2ED552D60E8}"/>
              </a:ext>
            </a:extLst>
          </p:cNvPr>
          <p:cNvSpPr>
            <a:spLocks noGrp="1"/>
          </p:cNvSpPr>
          <p:nvPr>
            <p:ph idx="1"/>
          </p:nvPr>
        </p:nvSpPr>
        <p:spPr>
          <a:xfrm>
            <a:off x="838200" y="1470991"/>
            <a:ext cx="10515600" cy="4705972"/>
          </a:xfrm>
        </p:spPr>
        <p:txBody>
          <a:bodyPr>
            <a:noAutofit/>
          </a:bodyPr>
          <a:lstStyle/>
          <a:p>
            <a:r>
              <a:rPr lang="en-US" sz="2000" dirty="0"/>
              <a:t>The organization has maintained a 6 percent of the old workers of age 69 and above because:</a:t>
            </a:r>
          </a:p>
          <a:p>
            <a:pPr lvl="3">
              <a:buFont typeface="Wingdings" panose="05000000000000000000" pitchFamily="2" charset="2"/>
              <a:buChar char="v"/>
            </a:pP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Old workers are less flexible to change and cannot adapt readily to market trends that keep on changing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Khosrovani</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&amp; </a:t>
            </a:r>
            <a:r>
              <a:rPr lang="en-US" sz="20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Ward</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2011)</a:t>
            </a: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a:t>
            </a:r>
          </a:p>
          <a:p>
            <a:pPr lvl="3">
              <a:buFont typeface="Wingdings" panose="05000000000000000000" pitchFamily="2" charset="2"/>
              <a:buChar char="v"/>
            </a:pPr>
            <a:r>
              <a:rPr lang="en-US" sz="20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Their believe of possessing more knowledge makes them to disobey and be stubborn to bosses that are younger than them. </a:t>
            </a:r>
          </a:p>
          <a:p>
            <a:pPr lvl="3">
              <a:buFont typeface="Wingdings" panose="05000000000000000000" pitchFamily="2" charset="2"/>
              <a:buChar char="v"/>
            </a:pP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are not able to move in a swift way with the technological advancements as </a:t>
            </a:r>
            <a:r>
              <a:rPr lang="en-US" sz="20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learning about machines and how they operate seems difficult for them at old age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(Ferdman &amp; Deane, 2014). </a:t>
            </a:r>
          </a:p>
          <a:p>
            <a:pPr lvl="3">
              <a:buFont typeface="Wingdings" panose="05000000000000000000" pitchFamily="2" charset="2"/>
              <a:buChar char="v"/>
            </a:pP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Workers of old age are not innovative thus contribute minimally to organizational operations. </a:t>
            </a:r>
          </a:p>
          <a:p>
            <a:pPr lvl="3">
              <a:buFont typeface="Wingdings" panose="05000000000000000000" pitchFamily="2" charset="2"/>
              <a:buChar char="v"/>
            </a:pP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They lack flexibility and the activities </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they can perform are limited in number even in the specialization areas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Ragins</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al., 2012)</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24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The organization has to keep old workers for consultation and giving advice to young managers</a:t>
            </a:r>
            <a:r>
              <a:rPr lang="en-US" sz="32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endParaRPr lang="en-US" sz="30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134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29F15E-52A5-44C5-B613-1E9CBDE66C08}"/>
              </a:ext>
            </a:extLst>
          </p:cNvPr>
          <p:cNvSpPr>
            <a:spLocks noGrp="1"/>
          </p:cNvSpPr>
          <p:nvPr>
            <p:ph type="title"/>
          </p:nvPr>
        </p:nvSpPr>
        <p:spPr/>
        <p:txBody>
          <a:bodyPr/>
          <a:lstStyle/>
          <a:p>
            <a:pPr algn="ctr"/>
            <a:r>
              <a:rPr lang="en-US" dirty="0" smtClean="0"/>
              <a:t>Why Young Employees?</a:t>
            </a:r>
            <a:endParaRPr lang="x-none" dirty="0"/>
          </a:p>
        </p:txBody>
      </p:sp>
      <p:sp>
        <p:nvSpPr>
          <p:cNvPr id="3" name="Content Placeholder 2">
            <a:extLst>
              <a:ext uri="{FF2B5EF4-FFF2-40B4-BE49-F238E27FC236}">
                <a16:creationId xmlns:a16="http://schemas.microsoft.com/office/drawing/2014/main" xmlns="" id="{EE08B2EA-3C64-4023-B9DE-C224EDBB84F8}"/>
              </a:ext>
            </a:extLst>
          </p:cNvPr>
          <p:cNvSpPr>
            <a:spLocks noGrp="1"/>
          </p:cNvSpPr>
          <p:nvPr>
            <p:ph idx="1"/>
          </p:nvPr>
        </p:nvSpPr>
        <p:spPr/>
        <p:txBody>
          <a:bodyPr>
            <a:normAutofit lnSpcReduction="10000"/>
          </a:bodyPr>
          <a:lstStyle/>
          <a:p>
            <a:r>
              <a:rPr lang="en-US" sz="2000" dirty="0">
                <a:solidFill>
                  <a:srgbClr val="1D1D1D"/>
                </a:solidFill>
                <a:effectLst/>
                <a:latin typeface="Times New Roman" panose="02020603050405020304" pitchFamily="18" charset="0"/>
                <a:ea typeface="Calibri" panose="020F0502020204030204" pitchFamily="34" charset="0"/>
              </a:rPr>
              <a:t>The number of employees who are between 18 years and 25 is relatively small. This can be attributed to the following:</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rPr>
              <a:t> The </a:t>
            </a:r>
            <a:r>
              <a:rPr lang="en-US" dirty="0">
                <a:solidFill>
                  <a:srgbClr val="1D1D1D"/>
                </a:solidFill>
                <a:latin typeface="Times New Roman" panose="02020603050405020304" pitchFamily="18" charset="0"/>
                <a:ea typeface="Calibri" panose="020F0502020204030204" pitchFamily="34" charset="0"/>
              </a:rPr>
              <a:t>employees who fall in this category</a:t>
            </a:r>
            <a:r>
              <a:rPr lang="en-US" dirty="0">
                <a:solidFill>
                  <a:srgbClr val="1D1D1D"/>
                </a:solidFill>
                <a:effectLst/>
                <a:latin typeface="Times New Roman" panose="02020603050405020304" pitchFamily="18" charset="0"/>
                <a:ea typeface="Calibri" panose="020F0502020204030204" pitchFamily="34" charset="0"/>
              </a:rPr>
              <a:t> do not have the necessary skills that can enable them perform their </a:t>
            </a:r>
            <a:r>
              <a:rPr lang="en-US" dirty="0">
                <a:solidFill>
                  <a:srgbClr val="1D1D1D"/>
                </a:solidFill>
                <a:latin typeface="Times New Roman" panose="02020603050405020304" pitchFamily="18" charset="0"/>
                <a:ea typeface="Calibri" panose="020F0502020204030204" pitchFamily="34" charset="0"/>
              </a:rPr>
              <a:t>roles</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Ragins</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al., 2012)</a:t>
            </a:r>
            <a:r>
              <a:rPr lang="en-US" dirty="0">
                <a:solidFill>
                  <a:srgbClr val="1D1D1D"/>
                </a:solidFill>
                <a:effectLst/>
                <a:latin typeface="Times New Roman" panose="02020603050405020304" pitchFamily="18" charset="0"/>
                <a:ea typeface="Calibri" panose="020F0502020204030204" pitchFamily="34" charset="0"/>
              </a:rPr>
              <a:t>.</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rPr>
              <a:t>Stability in the responsibilities assigned to them is a challenge. </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rPr>
              <a:t>They can not handle special matters independently without relying on technology and this has a potential of making the organization incur losses. </a:t>
            </a:r>
          </a:p>
          <a:p>
            <a:r>
              <a:rPr lang="en-US" sz="2000" dirty="0">
                <a:solidFill>
                  <a:srgbClr val="1D1D1D"/>
                </a:solidFill>
                <a:latin typeface="Times New Roman" panose="02020603050405020304" pitchFamily="18" charset="0"/>
                <a:ea typeface="Calibri" panose="020F0502020204030204" pitchFamily="34" charset="0"/>
              </a:rPr>
              <a:t>The workers of age 26-39 form the second largest population proportion because:</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make great contribution to organizational development through innovation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(Ferdman &amp; Deane, 2014).</a:t>
            </a:r>
            <a:endPar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endParaRP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They find it easy to balance between the culture of the organization and traditional beliefs in a way that can impact operations positively.</a:t>
            </a:r>
          </a:p>
          <a:p>
            <a:pPr lvl="2">
              <a:buFont typeface="Wingdings" panose="05000000000000000000" pitchFamily="2" charset="2"/>
              <a:buChar char="v"/>
            </a:pP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The motive of getting promoted motivates them to deliver extraordinarily in the positions they serve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Khosrovani</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&amp;</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Ward, 2011)</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solidFill>
                <a:srgbClr val="1D1D1D"/>
              </a:solidFill>
              <a:latin typeface="Times New Roman" panose="02020603050405020304" pitchFamily="18" charset="0"/>
              <a:ea typeface="Calibri" panose="020F0502020204030204" pitchFamily="34" charset="0"/>
            </a:endParaRPr>
          </a:p>
          <a:p>
            <a:pPr lvl="2">
              <a:buFont typeface="Wingdings" panose="05000000000000000000" pitchFamily="2" charset="2"/>
              <a:buChar char="v"/>
            </a:pPr>
            <a:endParaRPr lang="en-US" sz="1600" dirty="0">
              <a:solidFill>
                <a:srgbClr val="1D1D1D"/>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38643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42C954-62E0-42EC-84C2-B866D8ED2473}"/>
              </a:ext>
            </a:extLst>
          </p:cNvPr>
          <p:cNvSpPr>
            <a:spLocks noGrp="1"/>
          </p:cNvSpPr>
          <p:nvPr>
            <p:ph type="title"/>
          </p:nvPr>
        </p:nvSpPr>
        <p:spPr/>
        <p:txBody>
          <a:bodyPr/>
          <a:lstStyle/>
          <a:p>
            <a:r>
              <a:rPr lang="en-US" dirty="0"/>
              <a:t>Paradigm shifts in Fig Technologies </a:t>
            </a:r>
            <a:endParaRPr lang="x-none" dirty="0"/>
          </a:p>
        </p:txBody>
      </p:sp>
      <p:sp>
        <p:nvSpPr>
          <p:cNvPr id="3" name="Content Placeholder 2">
            <a:extLst>
              <a:ext uri="{FF2B5EF4-FFF2-40B4-BE49-F238E27FC236}">
                <a16:creationId xmlns:a16="http://schemas.microsoft.com/office/drawing/2014/main" xmlns="" id="{D40D4E14-6A4D-4428-8B52-C51C9AD250F3}"/>
              </a:ext>
            </a:extLst>
          </p:cNvPr>
          <p:cNvSpPr>
            <a:spLocks noGrp="1"/>
          </p:cNvSpPr>
          <p:nvPr>
            <p:ph idx="1"/>
          </p:nvPr>
        </p:nvSpPr>
        <p:spPr>
          <a:xfrm>
            <a:off x="838200" y="1537252"/>
            <a:ext cx="10515600" cy="4639711"/>
          </a:xfrm>
        </p:spPr>
        <p:txBody>
          <a:bodyPr>
            <a:normAutofit fontScale="62500" lnSpcReduction="20000"/>
          </a:bodyPr>
          <a:lstStyle/>
          <a:p>
            <a:pPr>
              <a:lnSpc>
                <a:spcPct val="220000"/>
              </a:lnSpc>
            </a:pPr>
            <a:r>
              <a:rPr lang="en-US" sz="3300" dirty="0"/>
              <a:t>Embracing age demographics legislation has contributed greatly to the development of the Fig Technologies organization. Some of the benefits the organization has reaped are:</a:t>
            </a:r>
          </a:p>
          <a:p>
            <a:pPr marL="800100" lvl="1" indent="-342900" algn="just">
              <a:lnSpc>
                <a:spcPct val="200000"/>
              </a:lnSpc>
              <a:spcAft>
                <a:spcPts val="300"/>
              </a:spcAft>
              <a:buSzPts val="1000"/>
              <a:buFont typeface="+mj-lt"/>
              <a:buAutoNum type="arabicPeriod"/>
              <a:tabLst>
                <a:tab pos="457200" algn="l"/>
              </a:tabLst>
            </a:pPr>
            <a:r>
              <a:rPr lang="en-US" sz="29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I</a:t>
            </a:r>
            <a:r>
              <a:rPr lang="en-US" sz="29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ncreased productivity. Diversity in age has pooled several talents together that have worked towards a set goal using diverse skill sets. </a:t>
            </a:r>
            <a:endParaRPr lang="x-none" sz="2900" dirty="0">
              <a:effectLst/>
              <a:latin typeface="Helvetica" panose="020B0604020202020204" pitchFamily="34" charset="0"/>
              <a:ea typeface="Calibri" panose="020F0502020204030204" pitchFamily="34" charset="0"/>
              <a:cs typeface="Times New Roman" panose="02020603050405020304" pitchFamily="18" charset="0"/>
            </a:endParaRPr>
          </a:p>
          <a:p>
            <a:pPr marL="800100" lvl="1" indent="-342900" algn="just">
              <a:lnSpc>
                <a:spcPct val="200000"/>
              </a:lnSpc>
              <a:spcAft>
                <a:spcPts val="300"/>
              </a:spcAft>
              <a:buSzPts val="1000"/>
              <a:buFont typeface="+mj-lt"/>
              <a:buAutoNum type="arabicPeriod"/>
              <a:tabLst>
                <a:tab pos="457200" algn="l"/>
              </a:tabLst>
            </a:pPr>
            <a:r>
              <a:rPr lang="en-US" sz="29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I</a:t>
            </a:r>
            <a:r>
              <a:rPr lang="en-US" sz="29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mproved creativity. Several different minds </a:t>
            </a:r>
            <a:r>
              <a:rPr lang="en-US" sz="29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have </a:t>
            </a:r>
            <a:r>
              <a:rPr lang="en-US" sz="29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come and worked together and this has given rise to wide ranges of solutions as different ways of solving problems, thinking, and operating are brought by many people. The Fig Technologies’ employees get an inspiration of performing to their best ability. </a:t>
            </a:r>
            <a:endParaRPr lang="x-none" sz="2900" dirty="0">
              <a:effectLst/>
              <a:latin typeface="Helvetica" panose="020B0604020202020204" pitchFamily="34" charset="0"/>
              <a:ea typeface="Calibri" panose="020F0502020204030204" pitchFamily="34" charset="0"/>
              <a:cs typeface="Times New Roman" panose="02020603050405020304" pitchFamily="18" charset="0"/>
            </a:endParaRPr>
          </a:p>
          <a:p>
            <a:pPr marL="800100" lvl="1" indent="-342900" algn="just">
              <a:lnSpc>
                <a:spcPct val="200000"/>
              </a:lnSpc>
              <a:spcAft>
                <a:spcPts val="300"/>
              </a:spcAft>
              <a:buSzPts val="1000"/>
              <a:buFont typeface="+mj-lt"/>
              <a:buAutoNum type="arabicPeriod"/>
              <a:tabLst>
                <a:tab pos="457200" algn="l"/>
              </a:tabLst>
            </a:pPr>
            <a:r>
              <a:rPr lang="en-US" sz="29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I</a:t>
            </a:r>
            <a:r>
              <a:rPr lang="en-US" sz="29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ncreased profits. </a:t>
            </a:r>
            <a:r>
              <a:rPr lang="en-US" sz="29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Age</a:t>
            </a:r>
            <a:r>
              <a:rPr lang="en-US" sz="29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diversity has helped Fig Technologies to increase its profits. </a:t>
            </a:r>
            <a:endParaRPr lang="x-none" sz="2900" dirty="0">
              <a:effectLst/>
              <a:latin typeface="Helvetica" panose="020B0604020202020204" pitchFamily="34" charset="0"/>
              <a:ea typeface="Calibri" panose="020F0502020204030204" pitchFamily="34" charset="0"/>
              <a:cs typeface="Times New Roman" panose="02020603050405020304" pitchFamily="18" charset="0"/>
            </a:endParaRPr>
          </a:p>
          <a:p>
            <a:pPr lvl="3">
              <a:buFont typeface="Wingdings" panose="05000000000000000000" pitchFamily="2" charset="2"/>
              <a:buChar char="ü"/>
            </a:pPr>
            <a:endParaRPr lang="en-US" sz="1400" dirty="0"/>
          </a:p>
          <a:p>
            <a:endParaRPr lang="x-none" dirty="0"/>
          </a:p>
        </p:txBody>
      </p:sp>
    </p:spTree>
    <p:extLst>
      <p:ext uri="{BB962C8B-B14F-4D97-AF65-F5344CB8AC3E}">
        <p14:creationId xmlns:p14="http://schemas.microsoft.com/office/powerpoint/2010/main" val="64873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1F178A-8195-447C-9B6B-AAA77DDD9289}"/>
              </a:ext>
            </a:extLst>
          </p:cNvPr>
          <p:cNvSpPr>
            <a:spLocks noGrp="1"/>
          </p:cNvSpPr>
          <p:nvPr>
            <p:ph type="title"/>
          </p:nvPr>
        </p:nvSpPr>
        <p:spPr/>
        <p:txBody>
          <a:bodyPr/>
          <a:lstStyle/>
          <a:p>
            <a:r>
              <a:rPr lang="en-US" dirty="0"/>
              <a:t>Paradigm shifts in Fig Technologies …</a:t>
            </a:r>
            <a:endParaRPr lang="x-none" dirty="0"/>
          </a:p>
        </p:txBody>
      </p:sp>
      <p:sp>
        <p:nvSpPr>
          <p:cNvPr id="3" name="Content Placeholder 2">
            <a:extLst>
              <a:ext uri="{FF2B5EF4-FFF2-40B4-BE49-F238E27FC236}">
                <a16:creationId xmlns:a16="http://schemas.microsoft.com/office/drawing/2014/main" xmlns="" id="{A84D1581-849D-400B-AF16-9BBFE7ECAB47}"/>
              </a:ext>
            </a:extLst>
          </p:cNvPr>
          <p:cNvSpPr>
            <a:spLocks noGrp="1"/>
          </p:cNvSpPr>
          <p:nvPr>
            <p:ph idx="1"/>
          </p:nvPr>
        </p:nvSpPr>
        <p:spPr/>
        <p:txBody>
          <a:bodyPr>
            <a:normAutofit/>
          </a:bodyPr>
          <a:lstStyle/>
          <a:p>
            <a:pPr marL="457200" lvl="1" indent="0" algn="just">
              <a:lnSpc>
                <a:spcPct val="200000"/>
              </a:lnSpc>
              <a:spcAft>
                <a:spcPts val="300"/>
              </a:spcAft>
              <a:buSzPts val="1000"/>
              <a:buNone/>
              <a:tabLst>
                <a:tab pos="457200" algn="l"/>
              </a:tabLst>
            </a:pP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4. Diversity in age has reduced employee turnover. Blending of the employees from all age brackets makes  the working environment enjoyable. The employees find it hard to leave since the Fig Technologies working environment is conducive.</a:t>
            </a:r>
            <a:endParaRPr lang="x-none"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gn="just">
              <a:lnSpc>
                <a:spcPct val="200000"/>
              </a:lnSpc>
              <a:spcAft>
                <a:spcPts val="300"/>
              </a:spcAft>
              <a:buSzPts val="1000"/>
              <a:buNone/>
              <a:tabLst>
                <a:tab pos="457200" algn="l"/>
              </a:tabLst>
            </a:pP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5.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he reputation of Fig Technologies has improved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as the</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organization is </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counted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among </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good employers. 	Potential clients have developed a feeling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that they are</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more valued hence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are willing to have</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more 	engagements that are business related with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Fig Technologies </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organization.</a:t>
            </a:r>
            <a:r>
              <a:rPr lang="en-US" sz="1800" dirty="0">
                <a:solidFill>
                  <a:srgbClr val="282828"/>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x-none" sz="1800" dirty="0">
              <a:effectLst/>
              <a:latin typeface="Helvetica" panose="020B0604020202020204" pitchFamily="34" charset="0"/>
              <a:ea typeface="Calibri" panose="020F0502020204030204" pitchFamily="34" charset="0"/>
              <a:cs typeface="Times New Roman" panose="02020603050405020304" pitchFamily="18" charset="0"/>
            </a:endParaRPr>
          </a:p>
          <a:p>
            <a:pPr marL="0" lvl="0" indent="0" algn="just">
              <a:lnSpc>
                <a:spcPct val="200000"/>
              </a:lnSpc>
              <a:spcAft>
                <a:spcPts val="300"/>
              </a:spcAft>
              <a:buSzPts val="1000"/>
              <a:buNone/>
              <a:tabLst>
                <a:tab pos="457200" algn="l"/>
              </a:tabLst>
            </a:pP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6.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Since the organization has </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employed diversity, it enjoys a </a:t>
            </a:r>
            <a:r>
              <a:rPr lang="en-US" sz="1800"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stretched</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skill range. </a:t>
            </a:r>
            <a:endParaRPr lang="x-none" sz="1800" dirty="0"/>
          </a:p>
        </p:txBody>
      </p:sp>
    </p:spTree>
    <p:extLst>
      <p:ext uri="{BB962C8B-B14F-4D97-AF65-F5344CB8AC3E}">
        <p14:creationId xmlns:p14="http://schemas.microsoft.com/office/powerpoint/2010/main" val="3702860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E41EA1-4887-4517-8F63-290640F9F3EE}"/>
              </a:ext>
            </a:extLst>
          </p:cNvPr>
          <p:cNvSpPr>
            <a:spLocks noGrp="1"/>
          </p:cNvSpPr>
          <p:nvPr>
            <p:ph type="title"/>
          </p:nvPr>
        </p:nvSpPr>
        <p:spPr/>
        <p:txBody>
          <a:bodyPr/>
          <a:lstStyle/>
          <a:p>
            <a:pPr algn="ctr"/>
            <a:r>
              <a:rPr lang="en-US" dirty="0"/>
              <a:t>Other Benefits </a:t>
            </a:r>
            <a:endParaRPr lang="x-none" dirty="0"/>
          </a:p>
        </p:txBody>
      </p:sp>
      <p:sp>
        <p:nvSpPr>
          <p:cNvPr id="3" name="Content Placeholder 2">
            <a:extLst>
              <a:ext uri="{FF2B5EF4-FFF2-40B4-BE49-F238E27FC236}">
                <a16:creationId xmlns:a16="http://schemas.microsoft.com/office/drawing/2014/main" xmlns="" id="{0EDF9949-6FFF-4CDB-9D74-834267F686A0}"/>
              </a:ext>
            </a:extLst>
          </p:cNvPr>
          <p:cNvSpPr>
            <a:spLocks noGrp="1"/>
          </p:cNvSpPr>
          <p:nvPr>
            <p:ph idx="1"/>
          </p:nvPr>
        </p:nvSpPr>
        <p:spPr/>
        <p:txBody>
          <a:bodyPr>
            <a:normAutofit fontScale="92500" lnSpcReduction="10000"/>
          </a:bodyPr>
          <a:lstStyle/>
          <a:p>
            <a:r>
              <a:rPr lang="en-US" sz="2400" dirty="0"/>
              <a:t>The organization has also experienced a paradigm shift in the following areas:</a:t>
            </a:r>
          </a:p>
          <a:p>
            <a:pPr marL="0" indent="0">
              <a:buNone/>
            </a:pPr>
            <a:r>
              <a:rPr lang="en-US" sz="2400" dirty="0"/>
              <a:t>	1. Communication; The well developed organizational structure has improved both 		the upward and downward communication.</a:t>
            </a:r>
          </a:p>
          <a:p>
            <a:pPr marL="0" indent="0">
              <a:buNone/>
            </a:pPr>
            <a:r>
              <a:rPr lang="en-US" sz="2400" dirty="0"/>
              <a:t>	2. Transparency; The fig Technologies members have experienced an increased 			level of transparency as each member is working honestly towards the 			common goal of development and earning profits. </a:t>
            </a:r>
          </a:p>
          <a:p>
            <a:pPr marL="0" indent="0">
              <a:buNone/>
            </a:pPr>
            <a:r>
              <a:rPr lang="en-US" sz="2400" dirty="0"/>
              <a:t>	3. Recognition and rewarding of employees; the Fig managers have gained an 			insight in the way they reward their workers and this is improving the 			profits earned since the motivated workers always produce highly. </a:t>
            </a:r>
          </a:p>
          <a:p>
            <a:pPr marL="0" indent="0">
              <a:buNone/>
            </a:pPr>
            <a:r>
              <a:rPr lang="en-US" sz="2400" dirty="0"/>
              <a:t>	4. Strong employee-employee, employee-manager and manager-director 			relationships. Having devised strong communication channels that have 			enhanced transparency, the organization has experienced a strong team 			work spirit among all the members. </a:t>
            </a:r>
          </a:p>
          <a:p>
            <a:pPr marL="0" indent="0">
              <a:buNone/>
            </a:pPr>
            <a:endParaRPr lang="x-none" dirty="0"/>
          </a:p>
        </p:txBody>
      </p:sp>
    </p:spTree>
    <p:extLst>
      <p:ext uri="{BB962C8B-B14F-4D97-AF65-F5344CB8AC3E}">
        <p14:creationId xmlns:p14="http://schemas.microsoft.com/office/powerpoint/2010/main" val="2716123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399512-304D-408D-BAC2-10F794B5234D}"/>
              </a:ext>
            </a:extLst>
          </p:cNvPr>
          <p:cNvSpPr>
            <a:spLocks noGrp="1"/>
          </p:cNvSpPr>
          <p:nvPr>
            <p:ph type="title"/>
          </p:nvPr>
        </p:nvSpPr>
        <p:spPr/>
        <p:txBody>
          <a:bodyPr/>
          <a:lstStyle/>
          <a:p>
            <a:r>
              <a:rPr lang="en-US" dirty="0" smtClean="0"/>
              <a:t>Fig Technologies And Cultural Diversity</a:t>
            </a:r>
            <a:endParaRPr lang="x-none" dirty="0"/>
          </a:p>
        </p:txBody>
      </p:sp>
      <p:sp>
        <p:nvSpPr>
          <p:cNvPr id="3" name="Content Placeholder 2">
            <a:extLst>
              <a:ext uri="{FF2B5EF4-FFF2-40B4-BE49-F238E27FC236}">
                <a16:creationId xmlns:a16="http://schemas.microsoft.com/office/drawing/2014/main" xmlns="" id="{61FA2132-C980-4CC4-9A7C-A3ACC4E54E8B}"/>
              </a:ext>
            </a:extLst>
          </p:cNvPr>
          <p:cNvSpPr>
            <a:spLocks noGrp="1"/>
          </p:cNvSpPr>
          <p:nvPr>
            <p:ph idx="1"/>
          </p:nvPr>
        </p:nvSpPr>
        <p:spPr/>
        <p:txBody>
          <a:bodyPr>
            <a:normAutofit/>
          </a:bodyPr>
          <a:lstStyle/>
          <a:p>
            <a:r>
              <a:rPr lang="en-US" sz="2000" dirty="0"/>
              <a:t>The organization has also embraced diversity in ethnicity and race. The employees are from diverse backgrounds and this diversity has led to:</a:t>
            </a:r>
          </a:p>
          <a:p>
            <a:pPr lvl="2">
              <a:buFont typeface="Wingdings" panose="05000000000000000000" pitchFamily="2" charset="2"/>
              <a:buChar char="ü"/>
            </a:pP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I</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mproved employee engagement. </a:t>
            </a: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The </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interest of employees to learn different cultures and languages from their colleagues during their free time has increased their engagement. </a:t>
            </a: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Workers</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share experiences from their personal profile and cultural practices during occasions that are special to them </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 Machado &amp; In Davim, 2017)</a:t>
            </a:r>
            <a:r>
              <a:rPr lang="en-US" dirty="0">
                <a:solidFill>
                  <a:srgbClr val="222222"/>
                </a:solidFill>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This commitment drives </a:t>
            </a: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workers</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to bond strongly as they work hence </a:t>
            </a: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b</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enefit the organization.</a:t>
            </a:r>
            <a:endParaRPr lang="x-none" dirty="0">
              <a:effectLst/>
              <a:latin typeface="Helvetica" panose="020B0604020202020204" pitchFamily="34" charset="0"/>
              <a:ea typeface="Calibri" panose="020F0502020204030204" pitchFamily="34" charset="0"/>
              <a:cs typeface="Times New Roman" panose="02020603050405020304" pitchFamily="18" charset="0"/>
            </a:endParaRPr>
          </a:p>
          <a:p>
            <a:pPr lvl="2">
              <a:buFont typeface="Wingdings" panose="05000000000000000000" pitchFamily="2" charset="2"/>
              <a:buChar char="ü"/>
            </a:pPr>
            <a:r>
              <a:rPr lang="en-US" dirty="0">
                <a:solidFill>
                  <a:srgbClr val="1D1D1D"/>
                </a:solidFill>
                <a:latin typeface="Times New Roman" panose="02020603050405020304" pitchFamily="18" charset="0"/>
                <a:ea typeface="Calibri" panose="020F0502020204030204" pitchFamily="34" charset="0"/>
              </a:rPr>
              <a:t>I</a:t>
            </a:r>
            <a:r>
              <a:rPr lang="en-US" dirty="0">
                <a:solidFill>
                  <a:srgbClr val="222222"/>
                </a:solidFill>
                <a:effectLst/>
                <a:latin typeface="Times New Roman" panose="02020603050405020304" pitchFamily="18" charset="0"/>
                <a:ea typeface="Calibri" panose="020F0502020204030204" pitchFamily="34" charset="0"/>
              </a:rPr>
              <a:t>mproved cultural insights </a:t>
            </a:r>
            <a:r>
              <a:rPr lang="en-US" dirty="0">
                <a:solidFill>
                  <a:srgbClr val="222222"/>
                </a:solidFill>
                <a:latin typeface="Times New Roman" panose="02020603050405020304" pitchFamily="18" charset="0"/>
                <a:ea typeface="Calibri" panose="020F0502020204030204" pitchFamily="34" charset="0"/>
              </a:rPr>
              <a:t>due to </a:t>
            </a:r>
            <a:r>
              <a:rPr lang="en-US" dirty="0">
                <a:solidFill>
                  <a:srgbClr val="222222"/>
                </a:solidFill>
                <a:effectLst/>
                <a:latin typeface="Times New Roman" panose="02020603050405020304" pitchFamily="18" charset="0"/>
                <a:ea typeface="Calibri" panose="020F0502020204030204" pitchFamily="34" charset="0"/>
              </a:rPr>
              <a:t>the workers getting exposure to diverse people with diverse backgrounds who teach them different cultures. The employees have grown to appreciate diverse ethnic backgrounds and this has promoted teamwork.</a:t>
            </a:r>
          </a:p>
          <a:p>
            <a:pPr lvl="2">
              <a:buFont typeface="Wingdings" panose="05000000000000000000" pitchFamily="2" charset="2"/>
              <a:buChar char="ü"/>
            </a:pP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R</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educed employee turnover. Subjection of workers to equal growth opportunities without considering their backgrounds has motivated them to work for Fig </a:t>
            </a: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echnologies</a:t>
            </a: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 longer.</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a:solidFill>
                  <a:srgbClr val="1D1D1D"/>
                </a:solidFill>
                <a:latin typeface="Times New Roman" panose="02020603050405020304" pitchFamily="18" charset="0"/>
                <a:ea typeface="Calibri" panose="020F0502020204030204" pitchFamily="34" charset="0"/>
                <a:cs typeface="Times New Roman" panose="02020603050405020304" pitchFamily="18" charset="0"/>
              </a:rPr>
              <a:t>The organization, through e</a:t>
            </a:r>
            <a:r>
              <a:rPr lang="en-US"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mbracing diversity has attracted smart talents from universities</a:t>
            </a:r>
            <a:r>
              <a:rPr lang="en-US" sz="1800" dirty="0">
                <a:solidFill>
                  <a:srgbClr val="1D1D1D"/>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x-none" dirty="0"/>
          </a:p>
        </p:txBody>
      </p:sp>
    </p:spTree>
    <p:extLst>
      <p:ext uri="{BB962C8B-B14F-4D97-AF65-F5344CB8AC3E}">
        <p14:creationId xmlns:p14="http://schemas.microsoft.com/office/powerpoint/2010/main" val="1134254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9FC28F-6390-4DE5-A63F-038935B7296C}"/>
              </a:ext>
            </a:extLst>
          </p:cNvPr>
          <p:cNvSpPr>
            <a:spLocks noGrp="1"/>
          </p:cNvSpPr>
          <p:nvPr>
            <p:ph type="title"/>
          </p:nvPr>
        </p:nvSpPr>
        <p:spPr/>
        <p:txBody>
          <a:bodyPr/>
          <a:lstStyle/>
          <a:p>
            <a:pPr algn="ctr"/>
            <a:r>
              <a:rPr lang="en-US" dirty="0" smtClean="0"/>
              <a:t>Ways Of Enhancing Cultural Diversity</a:t>
            </a:r>
            <a:endParaRPr lang="x-none" dirty="0"/>
          </a:p>
        </p:txBody>
      </p:sp>
      <p:sp>
        <p:nvSpPr>
          <p:cNvPr id="3" name="Content Placeholder 2">
            <a:extLst>
              <a:ext uri="{FF2B5EF4-FFF2-40B4-BE49-F238E27FC236}">
                <a16:creationId xmlns:a16="http://schemas.microsoft.com/office/drawing/2014/main" xmlns="" id="{62DABBA7-2085-4CB1-8FF1-5118BA1A17AC}"/>
              </a:ext>
            </a:extLst>
          </p:cNvPr>
          <p:cNvSpPr>
            <a:spLocks noGrp="1"/>
          </p:cNvSpPr>
          <p:nvPr>
            <p:ph idx="1"/>
          </p:nvPr>
        </p:nvSpPr>
        <p:spPr/>
        <p:txBody>
          <a:bodyPr>
            <a:normAutofit/>
          </a:bodyPr>
          <a:lstStyle/>
          <a:p>
            <a:pPr>
              <a:lnSpc>
                <a:spcPct val="110000"/>
              </a:lnSpc>
            </a:pPr>
            <a:r>
              <a:rPr lang="en-US" dirty="0"/>
              <a:t>The organization has managed to embrace diversity through employment of the following:</a:t>
            </a:r>
          </a:p>
          <a:p>
            <a:pPr lvl="1" algn="just">
              <a:lnSpc>
                <a:spcPct val="110000"/>
              </a:lnSpc>
              <a:spcAft>
                <a:spcPts val="900"/>
              </a:spcAft>
              <a:buFont typeface="Wingdings" panose="05000000000000000000" pitchFamily="2" charset="2"/>
              <a:buChar char="v"/>
              <a:tabLst>
                <a:tab pos="457200" algn="l"/>
              </a:tabLs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 has come up with a workplace committee that has a mandate of handling anti-racism projects. The committee gives solutions to potential issues after identifying them.</a:t>
            </a:r>
          </a:p>
          <a:p>
            <a:pPr lvl="1" algn="just">
              <a:lnSpc>
                <a:spcPct val="110000"/>
              </a:lnSpc>
              <a:spcAft>
                <a:spcPts val="900"/>
              </a:spcAft>
              <a:buFont typeface="Wingdings" panose="05000000000000000000" pitchFamily="2" charset="2"/>
              <a:buChar char="v"/>
              <a:tabLst>
                <a:tab pos="457200" algn="l"/>
              </a:tabLs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Handling instances of racism in ways that are in </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line with organizational policy.</a:t>
            </a:r>
          </a:p>
          <a:p>
            <a:pPr lvl="1" algn="just">
              <a:lnSpc>
                <a:spcPct val="110000"/>
              </a:lnSpc>
              <a:spcAft>
                <a:spcPts val="900"/>
              </a:spcAft>
              <a:buFont typeface="Wingdings" panose="05000000000000000000" pitchFamily="2" charset="2"/>
              <a:buChar char="v"/>
              <a:tabLst>
                <a:tab pos="457200" algn="l"/>
              </a:tabLst>
            </a:pP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Encouraging employees to have open communication between themselves as this will make the reporting of racism cases easy.</a:t>
            </a:r>
          </a:p>
          <a:p>
            <a:pPr lvl="1" algn="just">
              <a:lnSpc>
                <a:spcPct val="110000"/>
              </a:lnSpc>
              <a:spcAft>
                <a:spcPts val="900"/>
              </a:spcAft>
              <a:buFont typeface="Wingdings" panose="05000000000000000000" pitchFamily="2" charset="2"/>
              <a:buChar char="v"/>
              <a:tabLst>
                <a:tab pos="457200" algn="l"/>
              </a:tabLst>
            </a:pPr>
            <a:r>
              <a:rPr lang="en-US" sz="2000" dirty="0">
                <a:effectLst/>
                <a:latin typeface="Calibri" panose="020F0502020204030204" pitchFamily="34" charset="0"/>
                <a:ea typeface="Calibri" panose="020F0502020204030204" pitchFamily="34" charset="0"/>
                <a:cs typeface="Times New Roman" panose="02020603050405020304" pitchFamily="18" charset="0"/>
              </a:rPr>
              <a:t>Developing an anonymous reporting system that allows reporting of racism instances by employees without retaliating or fear. </a:t>
            </a:r>
          </a:p>
          <a:p>
            <a:pPr lvl="1" algn="just">
              <a:lnSpc>
                <a:spcPct val="110000"/>
              </a:lnSpc>
              <a:spcAft>
                <a:spcPts val="900"/>
              </a:spcAft>
              <a:buFont typeface="Wingdings" panose="05000000000000000000" pitchFamily="2" charset="2"/>
              <a:buChar char="v"/>
              <a:tabLst>
                <a:tab pos="457200" algn="l"/>
              </a:tabLst>
            </a:pP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x-none" dirty="0"/>
          </a:p>
        </p:txBody>
      </p:sp>
    </p:spTree>
    <p:extLst>
      <p:ext uri="{BB962C8B-B14F-4D97-AF65-F5344CB8AC3E}">
        <p14:creationId xmlns:p14="http://schemas.microsoft.com/office/powerpoint/2010/main" val="4226052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AF2985-80D9-40EA-91CA-E72A4351C86A}"/>
              </a:ext>
            </a:extLst>
          </p:cNvPr>
          <p:cNvSpPr>
            <a:spLocks noGrp="1"/>
          </p:cNvSpPr>
          <p:nvPr>
            <p:ph type="title"/>
          </p:nvPr>
        </p:nvSpPr>
        <p:spPr/>
        <p:txBody>
          <a:bodyPr/>
          <a:lstStyle/>
          <a:p>
            <a:pPr algn="ctr"/>
            <a:r>
              <a:rPr lang="en-US" dirty="0"/>
              <a:t>References</a:t>
            </a:r>
            <a:endParaRPr lang="x-none" dirty="0"/>
          </a:p>
        </p:txBody>
      </p:sp>
      <p:sp>
        <p:nvSpPr>
          <p:cNvPr id="3" name="Content Placeholder 2">
            <a:extLst>
              <a:ext uri="{FF2B5EF4-FFF2-40B4-BE49-F238E27FC236}">
                <a16:creationId xmlns:a16="http://schemas.microsoft.com/office/drawing/2014/main" xmlns="" id="{84DB8A7D-E758-4104-AB99-2C20D7A8BD62}"/>
              </a:ext>
            </a:extLst>
          </p:cNvPr>
          <p:cNvSpPr>
            <a:spLocks noGrp="1"/>
          </p:cNvSpPr>
          <p:nvPr>
            <p:ph idx="1"/>
          </p:nvPr>
        </p:nvSpPr>
        <p:spPr/>
        <p:txBody>
          <a:bodyPr>
            <a:normAutofit fontScale="92500" lnSpcReduction="20000"/>
          </a:bodyPr>
          <a:lstStyle/>
          <a:p>
            <a:pPr>
              <a:lnSpc>
                <a:spcPct val="200000"/>
              </a:lnSpc>
              <a:spcAft>
                <a:spcPts val="900"/>
              </a:spcAft>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Khosrovani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 &amp; Ward, J. W. (January 01, 2011). African Americans' perceptions of access to workplace		 opportunities: a survey of employees in Houston, Texas. Journal of </a:t>
            </a:r>
            <a:r>
              <a:rPr lang="en-US" sz="1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Cultural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Diversity, 18, 4, 134-41.</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90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 Machado, C., &amp; In Davim, J. P. (2017). Managing Organizational Diversity: Trends and 	Challenges in		 Management and Engineering.</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90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Ferdman, B. M., &amp; Deane, B. R. (2014). Diversity at Work: The Practice of Inclusion. </a:t>
            </a:r>
            <a:r>
              <a:rPr lang="en-US" sz="1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Hoboken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Wiley.</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900"/>
              </a:spcAft>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Ragins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 R. R., Clutterbuck, D., &amp; Matthewman, L. (2012). Mentoring and Diversity. </a:t>
            </a:r>
            <a:r>
              <a:rPr lang="en-US" sz="1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Hoboken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Taylor &amp;		 Francis.</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val="3651591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TM02455610[[fn=Autumn]]</Template>
  <TotalTime>305</TotalTime>
  <Words>1058</Words>
  <Application>Microsoft Office PowerPoint</Application>
  <PresentationFormat>Custom</PresentationFormat>
  <Paragraphs>86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Age Demographics</vt:lpstr>
      <vt:lpstr>Age Demographics</vt:lpstr>
      <vt:lpstr>Advances in Fig Technologies Organizational diversity</vt:lpstr>
      <vt:lpstr>Advances in Fig Technologies Organizational diversity…</vt:lpstr>
      <vt:lpstr>Why Old Workers?</vt:lpstr>
      <vt:lpstr>Why Young Employees?</vt:lpstr>
      <vt:lpstr>Paradigm shifts in Fig Technologies </vt:lpstr>
      <vt:lpstr>Paradigm shifts in Fig Technologies …</vt:lpstr>
      <vt:lpstr>Other Benefits </vt:lpstr>
      <vt:lpstr>Fig Technologies And Cultural Diversity</vt:lpstr>
      <vt:lpstr>Ways Of Enhancing Cultural Diversity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 DEMOGRAPHICS</dc:title>
  <dc:creator>admin</dc:creator>
  <cp:lastModifiedBy>Kamande</cp:lastModifiedBy>
  <cp:revision>103</cp:revision>
  <dcterms:created xsi:type="dcterms:W3CDTF">2020-08-25T13:08:29Z</dcterms:created>
  <dcterms:modified xsi:type="dcterms:W3CDTF">2020-08-27T22:03:22Z</dcterms:modified>
</cp:coreProperties>
</file>